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0" r:id="rId4"/>
    <p:sldId id="257" r:id="rId5"/>
    <p:sldId id="271" r:id="rId6"/>
    <p:sldId id="272" r:id="rId7"/>
    <p:sldId id="273" r:id="rId8"/>
    <p:sldId id="274" r:id="rId9"/>
    <p:sldId id="267" r:id="rId10"/>
    <p:sldId id="276" r:id="rId11"/>
    <p:sldId id="277" r:id="rId12"/>
    <p:sldId id="278" r:id="rId13"/>
    <p:sldId id="268" r:id="rId14"/>
    <p:sldId id="27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42" d="100"/>
          <a:sy n="42" d="100"/>
        </p:scale>
        <p:origin x="72" y="75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F9BCD-9DC6-4E7F-B690-34E4F640592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DEF238-5BAB-4332-B26D-79E47F4A0E22}">
      <dgm:prSet phldrT="[Text]"/>
      <dgm:spPr/>
      <dgm:t>
        <a:bodyPr/>
        <a:lstStyle/>
        <a:p>
          <a:r>
            <a:rPr lang="en-US" dirty="0" smtClean="0"/>
            <a:t>Inspired</a:t>
          </a:r>
          <a:endParaRPr lang="en-US" dirty="0"/>
        </a:p>
      </dgm:t>
    </dgm:pt>
    <dgm:pt modelId="{4F4CDB89-2B3F-4E6B-9FC6-858BAE9032F9}" type="parTrans" cxnId="{F114C614-F362-44BE-A124-160AC45001D8}">
      <dgm:prSet/>
      <dgm:spPr/>
      <dgm:t>
        <a:bodyPr/>
        <a:lstStyle/>
        <a:p>
          <a:endParaRPr lang="en-US"/>
        </a:p>
      </dgm:t>
    </dgm:pt>
    <dgm:pt modelId="{587CEFF0-7C91-4A18-AAC5-9A58B6DB5A39}" type="sibTrans" cxnId="{F114C614-F362-44BE-A124-160AC45001D8}">
      <dgm:prSet/>
      <dgm:spPr/>
      <dgm:t>
        <a:bodyPr/>
        <a:lstStyle/>
        <a:p>
          <a:endParaRPr lang="en-US"/>
        </a:p>
      </dgm:t>
    </dgm:pt>
    <dgm:pt modelId="{A656831A-E329-4399-991C-5F73C6177DAD}">
      <dgm:prSet phldrT="[Text]"/>
      <dgm:spPr/>
      <dgm:t>
        <a:bodyPr/>
        <a:lstStyle/>
        <a:p>
          <a:r>
            <a:rPr lang="en-US" u="sng" dirty="0" smtClean="0"/>
            <a:t>Inerrant</a:t>
          </a:r>
        </a:p>
        <a:p>
          <a:r>
            <a:rPr lang="en-US" dirty="0" smtClean="0"/>
            <a:t>Mistake-free in what it addresses</a:t>
          </a:r>
          <a:endParaRPr lang="en-US" dirty="0"/>
        </a:p>
      </dgm:t>
    </dgm:pt>
    <dgm:pt modelId="{03557BD7-B9F2-472B-9818-32262ECD4933}" type="parTrans" cxnId="{E2F2A86C-4DB2-46EB-9FC5-AB59247BBE08}">
      <dgm:prSet/>
      <dgm:spPr/>
      <dgm:t>
        <a:bodyPr/>
        <a:lstStyle/>
        <a:p>
          <a:endParaRPr lang="en-US"/>
        </a:p>
      </dgm:t>
    </dgm:pt>
    <dgm:pt modelId="{1F10B4EF-B276-4A73-BF89-800707437815}" type="sibTrans" cxnId="{E2F2A86C-4DB2-46EB-9FC5-AB59247BBE08}">
      <dgm:prSet/>
      <dgm:spPr/>
      <dgm:t>
        <a:bodyPr/>
        <a:lstStyle/>
        <a:p>
          <a:endParaRPr lang="en-US"/>
        </a:p>
      </dgm:t>
    </dgm:pt>
    <dgm:pt modelId="{9EE4870E-74B5-4D16-B756-DA8CE3903A0C}">
      <dgm:prSet phldrT="[Text]"/>
      <dgm:spPr/>
      <dgm:t>
        <a:bodyPr/>
        <a:lstStyle/>
        <a:p>
          <a:r>
            <a:rPr lang="en-US" u="sng" dirty="0" smtClean="0"/>
            <a:t>Infallible</a:t>
          </a:r>
        </a:p>
        <a:p>
          <a:r>
            <a:rPr lang="en-US" dirty="0" smtClean="0"/>
            <a:t>Reliable guide for truth</a:t>
          </a:r>
          <a:endParaRPr lang="en-US" dirty="0"/>
        </a:p>
      </dgm:t>
    </dgm:pt>
    <dgm:pt modelId="{EFBC86AC-9D14-424C-A106-636069C79705}" type="parTrans" cxnId="{1F0DB85C-E4AE-4B68-B7EF-EA243A7EB3D0}">
      <dgm:prSet/>
      <dgm:spPr/>
      <dgm:t>
        <a:bodyPr/>
        <a:lstStyle/>
        <a:p>
          <a:endParaRPr lang="en-US"/>
        </a:p>
      </dgm:t>
    </dgm:pt>
    <dgm:pt modelId="{D804B321-4701-424B-93A2-4BEB0B884B32}" type="sibTrans" cxnId="{1F0DB85C-E4AE-4B68-B7EF-EA243A7EB3D0}">
      <dgm:prSet/>
      <dgm:spPr/>
      <dgm:t>
        <a:bodyPr/>
        <a:lstStyle/>
        <a:p>
          <a:endParaRPr lang="en-US"/>
        </a:p>
      </dgm:t>
    </dgm:pt>
    <dgm:pt modelId="{B4CC8704-2298-44B6-8FA1-BF10D5EDC472}" type="pres">
      <dgm:prSet presAssocID="{0C5F9BCD-9DC6-4E7F-B690-34E4F64059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FAAA6B-38B0-4CC0-BC2A-9DA6CA610684}" type="pres">
      <dgm:prSet presAssocID="{99DEF238-5BAB-4332-B26D-79E47F4A0E2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644D4-839C-4886-94F0-8A68EED9320F}" type="pres">
      <dgm:prSet presAssocID="{587CEFF0-7C91-4A18-AAC5-9A58B6DB5A39}" presName="sibTrans" presStyleLbl="sibTrans2D1" presStyleIdx="0" presStyleCnt="3" custScaleX="154718" custScaleY="171555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A6A1ACDF-1E84-4086-A15F-F2D46F669391}" type="pres">
      <dgm:prSet presAssocID="{587CEFF0-7C91-4A18-AAC5-9A58B6DB5A3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B2ADE04-9E49-45B3-AE29-7CE94B829E74}" type="pres">
      <dgm:prSet presAssocID="{A656831A-E329-4399-991C-5F73C6177D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7BE79-E9EE-4D94-8F5D-58FEE703993F}" type="pres">
      <dgm:prSet presAssocID="{1F10B4EF-B276-4A73-BF89-800707437815}" presName="sibTrans" presStyleLbl="sibTrans2D1" presStyleIdx="1" presStyleCnt="3" custScaleX="113079" custScaleY="144232"/>
      <dgm:spPr/>
      <dgm:t>
        <a:bodyPr/>
        <a:lstStyle/>
        <a:p>
          <a:endParaRPr lang="en-US"/>
        </a:p>
      </dgm:t>
    </dgm:pt>
    <dgm:pt modelId="{F22A95F4-E23F-4716-8E60-63A26D2A367A}" type="pres">
      <dgm:prSet presAssocID="{1F10B4EF-B276-4A73-BF89-80070743781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4343F6A-CA2C-4E0E-89C8-64733D1A5F31}" type="pres">
      <dgm:prSet presAssocID="{9EE4870E-74B5-4D16-B756-DA8CE3903A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1E916-0887-484D-A055-D142D83B610A}" type="pres">
      <dgm:prSet presAssocID="{D804B321-4701-424B-93A2-4BEB0B884B32}" presName="sibTrans" presStyleLbl="sibTrans2D1" presStyleIdx="2" presStyleCnt="3" custScaleX="154718" custScaleY="171555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6242E2A7-80D6-4716-BB54-799A7FBB6C61}" type="pres">
      <dgm:prSet presAssocID="{D804B321-4701-424B-93A2-4BEB0B884B3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F0DB85C-E4AE-4B68-B7EF-EA243A7EB3D0}" srcId="{0C5F9BCD-9DC6-4E7F-B690-34E4F640592E}" destId="{9EE4870E-74B5-4D16-B756-DA8CE3903A0C}" srcOrd="2" destOrd="0" parTransId="{EFBC86AC-9D14-424C-A106-636069C79705}" sibTransId="{D804B321-4701-424B-93A2-4BEB0B884B32}"/>
    <dgm:cxn modelId="{1A9A4623-3FDF-4A7B-93E4-46960FC2B298}" type="presOf" srcId="{1F10B4EF-B276-4A73-BF89-800707437815}" destId="{F22A95F4-E23F-4716-8E60-63A26D2A367A}" srcOrd="1" destOrd="0" presId="urn:microsoft.com/office/officeart/2005/8/layout/cycle7"/>
    <dgm:cxn modelId="{E2F2A86C-4DB2-46EB-9FC5-AB59247BBE08}" srcId="{0C5F9BCD-9DC6-4E7F-B690-34E4F640592E}" destId="{A656831A-E329-4399-991C-5F73C6177DAD}" srcOrd="1" destOrd="0" parTransId="{03557BD7-B9F2-472B-9818-32262ECD4933}" sibTransId="{1F10B4EF-B276-4A73-BF89-800707437815}"/>
    <dgm:cxn modelId="{345CE85A-0FB7-4470-975A-70DD65DE850F}" type="presOf" srcId="{A656831A-E329-4399-991C-5F73C6177DAD}" destId="{BB2ADE04-9E49-45B3-AE29-7CE94B829E74}" srcOrd="0" destOrd="0" presId="urn:microsoft.com/office/officeart/2005/8/layout/cycle7"/>
    <dgm:cxn modelId="{CAAD85FD-9E80-40DF-B236-48F5E07F1EC9}" type="presOf" srcId="{D804B321-4701-424B-93A2-4BEB0B884B32}" destId="{1F71E916-0887-484D-A055-D142D83B610A}" srcOrd="0" destOrd="0" presId="urn:microsoft.com/office/officeart/2005/8/layout/cycle7"/>
    <dgm:cxn modelId="{F114C614-F362-44BE-A124-160AC45001D8}" srcId="{0C5F9BCD-9DC6-4E7F-B690-34E4F640592E}" destId="{99DEF238-5BAB-4332-B26D-79E47F4A0E22}" srcOrd="0" destOrd="0" parTransId="{4F4CDB89-2B3F-4E6B-9FC6-858BAE9032F9}" sibTransId="{587CEFF0-7C91-4A18-AAC5-9A58B6DB5A39}"/>
    <dgm:cxn modelId="{747A6A99-6D13-439E-82FA-706DE463D8C8}" type="presOf" srcId="{1F10B4EF-B276-4A73-BF89-800707437815}" destId="{B977BE79-E9EE-4D94-8F5D-58FEE703993F}" srcOrd="0" destOrd="0" presId="urn:microsoft.com/office/officeart/2005/8/layout/cycle7"/>
    <dgm:cxn modelId="{FE426460-46F9-49EB-8AAA-8280ABE7027D}" type="presOf" srcId="{D804B321-4701-424B-93A2-4BEB0B884B32}" destId="{6242E2A7-80D6-4716-BB54-799A7FBB6C61}" srcOrd="1" destOrd="0" presId="urn:microsoft.com/office/officeart/2005/8/layout/cycle7"/>
    <dgm:cxn modelId="{73B2D58A-51B4-457E-87F5-056E030292AA}" type="presOf" srcId="{587CEFF0-7C91-4A18-AAC5-9A58B6DB5A39}" destId="{D2D644D4-839C-4886-94F0-8A68EED9320F}" srcOrd="0" destOrd="0" presId="urn:microsoft.com/office/officeart/2005/8/layout/cycle7"/>
    <dgm:cxn modelId="{2F73BDBA-C331-48D2-954A-8149697BD620}" type="presOf" srcId="{587CEFF0-7C91-4A18-AAC5-9A58B6DB5A39}" destId="{A6A1ACDF-1E84-4086-A15F-F2D46F669391}" srcOrd="1" destOrd="0" presId="urn:microsoft.com/office/officeart/2005/8/layout/cycle7"/>
    <dgm:cxn modelId="{F83C4A42-EDFC-4369-A2D1-3EAD265BBB02}" type="presOf" srcId="{99DEF238-5BAB-4332-B26D-79E47F4A0E22}" destId="{A3FAAA6B-38B0-4CC0-BC2A-9DA6CA610684}" srcOrd="0" destOrd="0" presId="urn:microsoft.com/office/officeart/2005/8/layout/cycle7"/>
    <dgm:cxn modelId="{BD83266D-9358-4630-B671-F0E37D4D5FDA}" type="presOf" srcId="{9EE4870E-74B5-4D16-B756-DA8CE3903A0C}" destId="{D4343F6A-CA2C-4E0E-89C8-64733D1A5F31}" srcOrd="0" destOrd="0" presId="urn:microsoft.com/office/officeart/2005/8/layout/cycle7"/>
    <dgm:cxn modelId="{0AC6F0C5-B9AA-431B-B7A7-ECA19133C01A}" type="presOf" srcId="{0C5F9BCD-9DC6-4E7F-B690-34E4F640592E}" destId="{B4CC8704-2298-44B6-8FA1-BF10D5EDC472}" srcOrd="0" destOrd="0" presId="urn:microsoft.com/office/officeart/2005/8/layout/cycle7"/>
    <dgm:cxn modelId="{1FE1C589-D703-41C7-8CEA-945199AE0264}" type="presParOf" srcId="{B4CC8704-2298-44B6-8FA1-BF10D5EDC472}" destId="{A3FAAA6B-38B0-4CC0-BC2A-9DA6CA610684}" srcOrd="0" destOrd="0" presId="urn:microsoft.com/office/officeart/2005/8/layout/cycle7"/>
    <dgm:cxn modelId="{F9F84120-F411-45D6-BD8F-3C110DCF3F83}" type="presParOf" srcId="{B4CC8704-2298-44B6-8FA1-BF10D5EDC472}" destId="{D2D644D4-839C-4886-94F0-8A68EED9320F}" srcOrd="1" destOrd="0" presId="urn:microsoft.com/office/officeart/2005/8/layout/cycle7"/>
    <dgm:cxn modelId="{94975547-0EB5-467B-8452-FDC5B8601D63}" type="presParOf" srcId="{D2D644D4-839C-4886-94F0-8A68EED9320F}" destId="{A6A1ACDF-1E84-4086-A15F-F2D46F669391}" srcOrd="0" destOrd="0" presId="urn:microsoft.com/office/officeart/2005/8/layout/cycle7"/>
    <dgm:cxn modelId="{D2C0AFB9-0FF0-4EEF-B146-9A3C75AC449C}" type="presParOf" srcId="{B4CC8704-2298-44B6-8FA1-BF10D5EDC472}" destId="{BB2ADE04-9E49-45B3-AE29-7CE94B829E74}" srcOrd="2" destOrd="0" presId="urn:microsoft.com/office/officeart/2005/8/layout/cycle7"/>
    <dgm:cxn modelId="{7FEB95CB-0587-4F37-A02D-B33F51A6441B}" type="presParOf" srcId="{B4CC8704-2298-44B6-8FA1-BF10D5EDC472}" destId="{B977BE79-E9EE-4D94-8F5D-58FEE703993F}" srcOrd="3" destOrd="0" presId="urn:microsoft.com/office/officeart/2005/8/layout/cycle7"/>
    <dgm:cxn modelId="{2509D9F4-8954-437E-9211-B9D4EBCB84FE}" type="presParOf" srcId="{B977BE79-E9EE-4D94-8F5D-58FEE703993F}" destId="{F22A95F4-E23F-4716-8E60-63A26D2A367A}" srcOrd="0" destOrd="0" presId="urn:microsoft.com/office/officeart/2005/8/layout/cycle7"/>
    <dgm:cxn modelId="{47EB88BE-AE57-40F9-9F4D-E7DF6C4CB99B}" type="presParOf" srcId="{B4CC8704-2298-44B6-8FA1-BF10D5EDC472}" destId="{D4343F6A-CA2C-4E0E-89C8-64733D1A5F31}" srcOrd="4" destOrd="0" presId="urn:microsoft.com/office/officeart/2005/8/layout/cycle7"/>
    <dgm:cxn modelId="{C98523F2-7C18-47CB-B597-667F66679203}" type="presParOf" srcId="{B4CC8704-2298-44B6-8FA1-BF10D5EDC472}" destId="{1F71E916-0887-484D-A055-D142D83B610A}" srcOrd="5" destOrd="0" presId="urn:microsoft.com/office/officeart/2005/8/layout/cycle7"/>
    <dgm:cxn modelId="{C2B3925E-622E-451D-815C-9AF8A734CC6E}" type="presParOf" srcId="{1F71E916-0887-484D-A055-D142D83B610A}" destId="{6242E2A7-80D6-4716-BB54-799A7FBB6C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AAA6B-38B0-4CC0-BC2A-9DA6CA610684}">
      <dsp:nvSpPr>
        <dsp:cNvPr id="0" name=""/>
        <dsp:cNvSpPr/>
      </dsp:nvSpPr>
      <dsp:spPr>
        <a:xfrm>
          <a:off x="3986919" y="172"/>
          <a:ext cx="3075161" cy="1537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Inspired</a:t>
          </a:r>
          <a:endParaRPr lang="en-US" sz="2600" kern="1200" dirty="0"/>
        </a:p>
      </dsp:txBody>
      <dsp:txXfrm>
        <a:off x="4031953" y="45206"/>
        <a:ext cx="2985093" cy="1447512"/>
      </dsp:txXfrm>
    </dsp:sp>
    <dsp:sp modelId="{D2D644D4-839C-4886-94F0-8A68EED9320F}">
      <dsp:nvSpPr>
        <dsp:cNvPr id="0" name=""/>
        <dsp:cNvSpPr/>
      </dsp:nvSpPr>
      <dsp:spPr>
        <a:xfrm rot="3600000">
          <a:off x="5551093" y="2510185"/>
          <a:ext cx="2490430" cy="923228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828061" y="2694831"/>
        <a:ext cx="1936494" cy="553936"/>
      </dsp:txXfrm>
    </dsp:sp>
    <dsp:sp modelId="{BB2ADE04-9E49-45B3-AE29-7CE94B829E74}">
      <dsp:nvSpPr>
        <dsp:cNvPr id="0" name=""/>
        <dsp:cNvSpPr/>
      </dsp:nvSpPr>
      <dsp:spPr>
        <a:xfrm>
          <a:off x="6530536" y="4405846"/>
          <a:ext cx="3075161" cy="1537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u="sng" kern="1200" dirty="0" smtClean="0"/>
            <a:t>Inerrant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Mistake-free in what it addresses</a:t>
          </a:r>
          <a:endParaRPr lang="en-US" sz="2600" kern="1200" dirty="0"/>
        </a:p>
      </dsp:txBody>
      <dsp:txXfrm>
        <a:off x="6575570" y="4450880"/>
        <a:ext cx="2985093" cy="1447512"/>
      </dsp:txXfrm>
    </dsp:sp>
    <dsp:sp modelId="{B977BE79-E9EE-4D94-8F5D-58FEE703993F}">
      <dsp:nvSpPr>
        <dsp:cNvPr id="0" name=""/>
        <dsp:cNvSpPr/>
      </dsp:nvSpPr>
      <dsp:spPr>
        <a:xfrm rot="10800000">
          <a:off x="4614407" y="4786542"/>
          <a:ext cx="1820185" cy="7761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847264" y="4941780"/>
        <a:ext cx="1354471" cy="465713"/>
      </dsp:txXfrm>
    </dsp:sp>
    <dsp:sp modelId="{D4343F6A-CA2C-4E0E-89C8-64733D1A5F31}">
      <dsp:nvSpPr>
        <dsp:cNvPr id="0" name=""/>
        <dsp:cNvSpPr/>
      </dsp:nvSpPr>
      <dsp:spPr>
        <a:xfrm>
          <a:off x="1443302" y="4405846"/>
          <a:ext cx="3075161" cy="1537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u="sng" kern="1200" dirty="0" smtClean="0"/>
            <a:t>Infallible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Reliable guide for truth</a:t>
          </a:r>
          <a:endParaRPr lang="en-US" sz="2600" kern="1200" dirty="0"/>
        </a:p>
      </dsp:txBody>
      <dsp:txXfrm>
        <a:off x="1488336" y="4450880"/>
        <a:ext cx="2985093" cy="1447512"/>
      </dsp:txXfrm>
    </dsp:sp>
    <dsp:sp modelId="{1F71E916-0887-484D-A055-D142D83B610A}">
      <dsp:nvSpPr>
        <dsp:cNvPr id="0" name=""/>
        <dsp:cNvSpPr/>
      </dsp:nvSpPr>
      <dsp:spPr>
        <a:xfrm rot="18000000">
          <a:off x="3007476" y="2510185"/>
          <a:ext cx="2490430" cy="923228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284444" y="2694831"/>
        <a:ext cx="1936494" cy="55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 believe and defend about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Inspiration, Infallibility &amp; Inerrancy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The message is inspired; the </a:t>
            </a:r>
            <a:r>
              <a:rPr lang="en-US" dirty="0" smtClean="0"/>
              <a:t>media </a:t>
            </a:r>
            <a:r>
              <a:rPr lang="en-US" dirty="0" smtClean="0"/>
              <a:t>through which the message comes (even the different words that can be used) </a:t>
            </a:r>
            <a:r>
              <a:rPr lang="en-US" dirty="0" smtClean="0"/>
              <a:t>vary</a:t>
            </a:r>
            <a:r>
              <a:rPr lang="en-US" dirty="0" smtClean="0"/>
              <a:t> </a:t>
            </a:r>
            <a:r>
              <a:rPr lang="en-US" dirty="0" smtClean="0"/>
              <a:t>and subject to limitations and imperfect conditions.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2) Attention and care needs to be taken to properly identify what a Biblical writer is intending to say or teach in a passage</a:t>
            </a:r>
            <a:r>
              <a:rPr lang="en-US" dirty="0" smtClean="0"/>
              <a:t>. (Exegesis!)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The message was not a verbatim recollection, but a summary outline to be used as a standard for teaching and preaching.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4) The </a:t>
            </a:r>
            <a:r>
              <a:rPr lang="en-US" dirty="0"/>
              <a:t>inspired message is infallible and inerrant.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2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</a:t>
            </a:r>
            <a:r>
              <a:rPr lang="en-US" sz="4000" dirty="0" smtClean="0"/>
              <a:t>xamine Bart </a:t>
            </a:r>
            <a:r>
              <a:rPr lang="en-US" sz="4000" dirty="0" err="1" smtClean="0"/>
              <a:t>Ehrman’s</a:t>
            </a:r>
            <a:r>
              <a:rPr lang="en-US" sz="4000" dirty="0" smtClean="0"/>
              <a:t> criticism of the ideas of inspiration, infallibility and inerrancy.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How would you respond to these kinds of criticisms?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183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</a:t>
            </a:r>
            <a:r>
              <a:rPr lang="en-US" dirty="0" err="1" smtClean="0"/>
              <a:t>Ehrman’s</a:t>
            </a:r>
            <a:r>
              <a:rPr lang="en-US" dirty="0" smtClean="0"/>
              <a:t> Criticism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8012" y="1676400"/>
            <a:ext cx="11277601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we need to recover the </a:t>
            </a:r>
            <a:r>
              <a:rPr lang="en-US" dirty="0" smtClean="0"/>
              <a:t>“exact words”?</a:t>
            </a:r>
            <a:endParaRPr lang="en-US" dirty="0"/>
          </a:p>
          <a:p>
            <a:pPr lvl="1"/>
            <a:r>
              <a:rPr lang="en-US" dirty="0" smtClean="0"/>
              <a:t>Straw man argument</a:t>
            </a:r>
            <a:endParaRPr lang="en-US" dirty="0"/>
          </a:p>
          <a:p>
            <a:pPr lvl="2"/>
            <a:r>
              <a:rPr lang="en-US" dirty="0"/>
              <a:t>Verbatim dictation versus executive summary</a:t>
            </a:r>
          </a:p>
          <a:p>
            <a:pPr lvl="1"/>
            <a:r>
              <a:rPr lang="en-US" dirty="0"/>
              <a:t>We can absolutely have confidence in the message and its meaning while living with a certain level of inaccuracy and imprecision</a:t>
            </a:r>
          </a:p>
          <a:p>
            <a:pPr lvl="2"/>
            <a:r>
              <a:rPr lang="en-US" dirty="0"/>
              <a:t>Example: Compiling outlines in law school </a:t>
            </a:r>
          </a:p>
          <a:p>
            <a:pPr lvl="0"/>
            <a:r>
              <a:rPr lang="en-US" dirty="0"/>
              <a:t>Are there really as many mistakes creating as much confusion as </a:t>
            </a:r>
            <a:r>
              <a:rPr lang="en-US" dirty="0" err="1"/>
              <a:t>Ehrman</a:t>
            </a:r>
            <a:r>
              <a:rPr lang="en-US" dirty="0"/>
              <a:t> says?</a:t>
            </a:r>
          </a:p>
          <a:p>
            <a:pPr lvl="1"/>
            <a:r>
              <a:rPr lang="en-US" dirty="0"/>
              <a:t>Accounting error in mistakes.  A mistake in a manuscript, which is then copied 50 times, is still just one mistake – not 50 mistakes.</a:t>
            </a:r>
          </a:p>
          <a:p>
            <a:pPr lvl="1"/>
            <a:r>
              <a:rPr lang="en-US" dirty="0"/>
              <a:t>The more diverse manuscript material scholars have, the better they are able to reconstruct with confidence the original text.</a:t>
            </a:r>
          </a:p>
          <a:p>
            <a:pPr lvl="2"/>
            <a:r>
              <a:rPr lang="en-US" dirty="0"/>
              <a:t>Do the exercise of copying.</a:t>
            </a:r>
          </a:p>
          <a:p>
            <a:pPr lvl="2"/>
            <a:r>
              <a:rPr lang="en-US" dirty="0"/>
              <a:t>This is why Bruce Metzger (</a:t>
            </a:r>
            <a:r>
              <a:rPr lang="en-US" dirty="0" err="1"/>
              <a:t>Ehrman’s</a:t>
            </a:r>
            <a:r>
              <a:rPr lang="en-US" dirty="0"/>
              <a:t> professor at PTS) has been famously quoted as putting the accuracy of modern NT versions at 99.5%</a:t>
            </a:r>
          </a:p>
          <a:p>
            <a:pPr lvl="2"/>
            <a:r>
              <a:rPr lang="en-US" dirty="0" err="1"/>
              <a:t>Ehrman</a:t>
            </a:r>
            <a:r>
              <a:rPr lang="en-US" dirty="0"/>
              <a:t> himself knows this, which is why he is forced to mention that – “</a:t>
            </a:r>
            <a:r>
              <a:rPr lang="en-US" sz="1400" dirty="0"/>
              <a:t>Most of these differences are completely immaterial and insignificant.”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Exercise – Make a Mistake!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7613" y="1905000"/>
            <a:ext cx="102870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Therefore, everyone who hears these words of mine and puts them into practice is like a wise man who built his house on the rock.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8145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How is the Bible coming under attack?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022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Timothy 3:16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All Scripture is God-breathed and is useful for correcting, teaching, rebuking and training in righteousness. (NIV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“</a:t>
            </a:r>
            <a:r>
              <a:rPr lang="en-US" sz="2800" dirty="0" smtClean="0"/>
              <a:t>God-breathed” = inspired by God</a:t>
            </a:r>
          </a:p>
          <a:p>
            <a:pPr lvl="1"/>
            <a:r>
              <a:rPr lang="en-US" dirty="0" err="1" smtClean="0"/>
              <a:t>Spirare</a:t>
            </a:r>
            <a:r>
              <a:rPr lang="en-US" dirty="0" smtClean="0"/>
              <a:t> = to breathe (Latin)</a:t>
            </a:r>
          </a:p>
          <a:p>
            <a:pPr lvl="1"/>
            <a:r>
              <a:rPr lang="en-US" dirty="0" smtClean="0"/>
              <a:t>E.g. – respiratory system</a:t>
            </a:r>
          </a:p>
          <a:p>
            <a:pPr lvl="1"/>
            <a:r>
              <a:rPr lang="en-US" dirty="0" smtClean="0"/>
              <a:t>Breath, wind, also “spirit</a:t>
            </a:r>
            <a:r>
              <a:rPr lang="en-US" dirty="0" smtClean="0"/>
              <a:t>”</a:t>
            </a:r>
          </a:p>
          <a:p>
            <a:r>
              <a:rPr lang="en-US" sz="2800" dirty="0" smtClean="0"/>
              <a:t>Note Also 2 Peter 1:20-21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inspired?</a:t>
            </a:r>
            <a:endParaRPr lang="en-US" sz="4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30" y="1668718"/>
            <a:ext cx="3314700" cy="2209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701" y="4169202"/>
            <a:ext cx="3368267" cy="2242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1668718"/>
            <a:ext cx="3401092" cy="22866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6" y="1676630"/>
            <a:ext cx="3312890" cy="22707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6" y="4169202"/>
            <a:ext cx="3312890" cy="22955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74" y="4157138"/>
            <a:ext cx="3346656" cy="230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9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inspired?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Messenger &amp; “Message”</a:t>
            </a:r>
          </a:p>
          <a:p>
            <a:pPr marL="0" indent="0">
              <a:buNone/>
            </a:pPr>
            <a:r>
              <a:rPr lang="en-US" sz="3600" dirty="0" smtClean="0"/>
              <a:t>2 Timothy 3:16</a:t>
            </a:r>
          </a:p>
          <a:p>
            <a:pPr marL="0" indent="0">
              <a:buNone/>
            </a:pPr>
            <a:r>
              <a:rPr lang="en-US" sz="3600" dirty="0" smtClean="0"/>
              <a:t>2 Peter 1:20-21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u="sng" dirty="0" smtClean="0"/>
              <a:t>Medium</a:t>
            </a:r>
          </a:p>
          <a:p>
            <a:pPr marL="0" indent="0">
              <a:buNone/>
            </a:pPr>
            <a:r>
              <a:rPr lang="en-US" sz="3600" dirty="0" smtClean="0"/>
              <a:t>Language?</a:t>
            </a:r>
          </a:p>
          <a:p>
            <a:pPr marL="0" indent="0">
              <a:buNone/>
            </a:pPr>
            <a:r>
              <a:rPr lang="en-US" sz="3600" dirty="0" smtClean="0"/>
              <a:t>Words </a:t>
            </a:r>
            <a:r>
              <a:rPr lang="en-US" sz="3600" dirty="0" smtClean="0"/>
              <a:t>and sentences?</a:t>
            </a:r>
          </a:p>
          <a:p>
            <a:pPr marL="0" indent="0">
              <a:buNone/>
            </a:pPr>
            <a:r>
              <a:rPr lang="en-US" sz="3600" dirty="0" smtClean="0"/>
              <a:t>Paper and ink?</a:t>
            </a:r>
          </a:p>
          <a:p>
            <a:pPr marL="0" indent="0">
              <a:buNone/>
            </a:pPr>
            <a:r>
              <a:rPr lang="en-US" sz="3600" dirty="0" smtClean="0"/>
              <a:t>Machines?</a:t>
            </a:r>
          </a:p>
          <a:p>
            <a:pPr marL="0" indent="0">
              <a:buNone/>
            </a:pPr>
            <a:r>
              <a:rPr lang="en-US" sz="3600" dirty="0" smtClean="0"/>
              <a:t>Electronic info?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inspired? (The message)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2 Timothy 1:13-2:1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What is </a:t>
            </a:r>
            <a:r>
              <a:rPr lang="en-US" sz="3200" dirty="0"/>
              <a:t>a</a:t>
            </a:r>
            <a:r>
              <a:rPr lang="en-US" sz="3200" dirty="0" smtClean="0"/>
              <a:t> “pattern of sound teaching”?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 smtClean="0"/>
              <a:t>Timothy 1:16</a:t>
            </a:r>
          </a:p>
          <a:p>
            <a:pPr marL="0" indent="0">
              <a:buNone/>
            </a:pPr>
            <a:r>
              <a:rPr lang="en-US" sz="3200" dirty="0" smtClean="0"/>
              <a:t>“example” of Paul’s conversion</a:t>
            </a:r>
          </a:p>
          <a:p>
            <a:pPr marL="0" indent="0">
              <a:buNone/>
            </a:pPr>
            <a:r>
              <a:rPr lang="en-US" sz="3200" dirty="0" smtClean="0"/>
              <a:t>Pattern: summary outline, sketch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5846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inspired? (The message)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Verbatim Dictation?</a:t>
            </a:r>
          </a:p>
          <a:p>
            <a:pPr marL="0" indent="0">
              <a:buNone/>
            </a:pPr>
            <a:r>
              <a:rPr lang="en-US" dirty="0" smtClean="0"/>
              <a:t>The NT itself indicates that it is </a:t>
            </a:r>
            <a:r>
              <a:rPr lang="en-US" b="1" u="sng" dirty="0" smtClean="0"/>
              <a:t>not</a:t>
            </a:r>
            <a:r>
              <a:rPr lang="en-US" dirty="0" smtClean="0"/>
              <a:t> a word-for-word dictation of things that were said and done; but a reliable and trustworthy summary/outline.</a:t>
            </a:r>
          </a:p>
          <a:p>
            <a:pPr marL="0" indent="0">
              <a:buNone/>
            </a:pPr>
            <a:r>
              <a:rPr lang="en-US" dirty="0" smtClean="0"/>
              <a:t>This summary/outline is what was passed down as the standard for the “message” that was taught and preached.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“Summary Outline”</a:t>
            </a:r>
          </a:p>
          <a:p>
            <a:pPr marL="0" indent="0">
              <a:buNone/>
            </a:pPr>
            <a:r>
              <a:rPr lang="en-US" dirty="0" smtClean="0"/>
              <a:t>Matthew 5-7 &amp; Luke 6</a:t>
            </a:r>
          </a:p>
          <a:p>
            <a:pPr marL="0" indent="0">
              <a:buNone/>
            </a:pPr>
            <a:r>
              <a:rPr lang="en-US" dirty="0" smtClean="0"/>
              <a:t>Acts 2:40</a:t>
            </a:r>
          </a:p>
          <a:p>
            <a:pPr marL="0" indent="0">
              <a:buNone/>
            </a:pPr>
            <a:r>
              <a:rPr lang="en-US" dirty="0" smtClean="0"/>
              <a:t>John 20:30-31, 21:24-25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473244"/>
              </p:ext>
            </p:extLst>
          </p:nvPr>
        </p:nvGraphicFramePr>
        <p:xfrm>
          <a:off x="379412" y="304800"/>
          <a:ext cx="11049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Infallibility &amp; Inerrancy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752600"/>
            <a:ext cx="10439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inspired message (not medium) is infallible and inerrant in…</a:t>
            </a:r>
          </a:p>
          <a:p>
            <a:pPr lvl="0"/>
            <a:r>
              <a:rPr lang="en-US" dirty="0"/>
              <a:t>its proper literary and socio-historical context	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properly identify the matters that the authors </a:t>
            </a:r>
            <a:r>
              <a:rPr lang="en-US" u="sng" dirty="0"/>
              <a:t>were intending</a:t>
            </a:r>
            <a:r>
              <a:rPr lang="en-US" dirty="0"/>
              <a:t> to address/communicate;  </a:t>
            </a:r>
            <a:endParaRPr lang="en-US" dirty="0" smtClean="0"/>
          </a:p>
          <a:p>
            <a:pPr lvl="1"/>
            <a:r>
              <a:rPr lang="en-US" dirty="0" smtClean="0"/>
              <a:t>inspiration/inerrancy/infallibility </a:t>
            </a:r>
            <a:r>
              <a:rPr lang="en-US" dirty="0" smtClean="0"/>
              <a:t>do </a:t>
            </a:r>
            <a:r>
              <a:rPr lang="en-US" dirty="0"/>
              <a:t>not apply to matters that the authors did not intend to </a:t>
            </a:r>
            <a:r>
              <a:rPr lang="en-US" dirty="0" smtClean="0"/>
              <a:t>address</a:t>
            </a:r>
          </a:p>
          <a:p>
            <a:pPr lvl="0"/>
            <a:r>
              <a:rPr lang="en-US" dirty="0" smtClean="0"/>
              <a:t>accordance with the perspective and conventions that best suited the authors at the time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norms, conventions and expectations for precision in writing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you think of some Biblical controversies/debates that have been sparked by poor understanding of these concepts?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4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581</Words>
  <Application>Microsoft Office PowerPoint</Application>
  <PresentationFormat>Custom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Consolas</vt:lpstr>
      <vt:lpstr>Corbel</vt:lpstr>
      <vt:lpstr>Chalkboard 16x9</vt:lpstr>
      <vt:lpstr>What we believe and defend about the Bible</vt:lpstr>
      <vt:lpstr>PowerPoint Presentation</vt:lpstr>
      <vt:lpstr>2 Timothy 3:16</vt:lpstr>
      <vt:lpstr>What is inspired?</vt:lpstr>
      <vt:lpstr>What is inspired?</vt:lpstr>
      <vt:lpstr>What is inspired? (The message)</vt:lpstr>
      <vt:lpstr>What is inspired? (The message)</vt:lpstr>
      <vt:lpstr>PowerPoint Presentation</vt:lpstr>
      <vt:lpstr>Infallibility &amp; Inerrancy</vt:lpstr>
      <vt:lpstr>Concluding Thoughts</vt:lpstr>
      <vt:lpstr>PowerPoint Presentation</vt:lpstr>
      <vt:lpstr>Responding to Ehrman’s Criticism</vt:lpstr>
      <vt:lpstr>Exercise – Make a Mistake!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2014-12-17T20:18:42Z</dcterms:created>
  <dcterms:modified xsi:type="dcterms:W3CDTF">2015-01-03T02:02:29Z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